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433" r:id="rId2"/>
    <p:sldId id="434" r:id="rId3"/>
    <p:sldId id="435" r:id="rId4"/>
    <p:sldId id="436" r:id="rId5"/>
    <p:sldId id="437" r:id="rId6"/>
    <p:sldId id="438" r:id="rId7"/>
    <p:sldId id="439" r:id="rId8"/>
    <p:sldId id="440" r:id="rId9"/>
    <p:sldId id="441" r:id="rId10"/>
    <p:sldId id="442" r:id="rId11"/>
    <p:sldId id="443" r:id="rId12"/>
    <p:sldId id="444" r:id="rId13"/>
    <p:sldId id="445" r:id="rId14"/>
    <p:sldId id="446" r:id="rId15"/>
    <p:sldId id="447" r:id="rId16"/>
    <p:sldId id="448" r:id="rId17"/>
    <p:sldId id="449" r:id="rId18"/>
    <p:sldId id="450" r:id="rId19"/>
    <p:sldId id="451" r:id="rId20"/>
    <p:sldId id="452" r:id="rId21"/>
    <p:sldId id="453" r:id="rId22"/>
    <p:sldId id="454" r:id="rId23"/>
    <p:sldId id="455" r:id="rId24"/>
    <p:sldId id="456" r:id="rId25"/>
    <p:sldId id="457" r:id="rId26"/>
    <p:sldId id="458" r:id="rId27"/>
    <p:sldId id="459" r:id="rId28"/>
    <p:sldId id="460" r:id="rId29"/>
    <p:sldId id="461" r:id="rId30"/>
    <p:sldId id="462" r:id="rId31"/>
    <p:sldId id="463" r:id="rId32"/>
    <p:sldId id="464" r:id="rId33"/>
    <p:sldId id="465" r:id="rId34"/>
    <p:sldId id="466" r:id="rId35"/>
    <p:sldId id="467" r:id="rId36"/>
    <p:sldId id="468" r:id="rId37"/>
    <p:sldId id="469" r:id="rId38"/>
    <p:sldId id="470" r:id="rId39"/>
    <p:sldId id="471" r:id="rId40"/>
    <p:sldId id="472" r:id="rId41"/>
    <p:sldId id="473" r:id="rId42"/>
    <p:sldId id="474" r:id="rId43"/>
    <p:sldId id="475" r:id="rId44"/>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68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12/3/2016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362180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57725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179556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474673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1632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908337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877296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4201738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671913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213025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132936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3592716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4135137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3112912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1631277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1646103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3160920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1738263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2117015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27</a:t>
            </a:fld>
            <a:endParaRPr lang="en-US"/>
          </a:p>
        </p:txBody>
      </p:sp>
    </p:spTree>
    <p:extLst>
      <p:ext uri="{BB962C8B-B14F-4D97-AF65-F5344CB8AC3E}">
        <p14:creationId xmlns:p14="http://schemas.microsoft.com/office/powerpoint/2010/main" val="1203748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28</a:t>
            </a:fld>
            <a:endParaRPr lang="en-US"/>
          </a:p>
        </p:txBody>
      </p:sp>
    </p:spTree>
    <p:extLst>
      <p:ext uri="{BB962C8B-B14F-4D97-AF65-F5344CB8AC3E}">
        <p14:creationId xmlns:p14="http://schemas.microsoft.com/office/powerpoint/2010/main" val="1850641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29</a:t>
            </a:fld>
            <a:endParaRPr lang="en-US"/>
          </a:p>
        </p:txBody>
      </p:sp>
    </p:spTree>
    <p:extLst>
      <p:ext uri="{BB962C8B-B14F-4D97-AF65-F5344CB8AC3E}">
        <p14:creationId xmlns:p14="http://schemas.microsoft.com/office/powerpoint/2010/main" val="3300858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388576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30</a:t>
            </a:fld>
            <a:endParaRPr lang="en-US"/>
          </a:p>
        </p:txBody>
      </p:sp>
    </p:spTree>
    <p:extLst>
      <p:ext uri="{BB962C8B-B14F-4D97-AF65-F5344CB8AC3E}">
        <p14:creationId xmlns:p14="http://schemas.microsoft.com/office/powerpoint/2010/main" val="2611011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31</a:t>
            </a:fld>
            <a:endParaRPr lang="en-US"/>
          </a:p>
        </p:txBody>
      </p:sp>
    </p:spTree>
    <p:extLst>
      <p:ext uri="{BB962C8B-B14F-4D97-AF65-F5344CB8AC3E}">
        <p14:creationId xmlns:p14="http://schemas.microsoft.com/office/powerpoint/2010/main" val="50069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32</a:t>
            </a:fld>
            <a:endParaRPr lang="en-US"/>
          </a:p>
        </p:txBody>
      </p:sp>
    </p:spTree>
    <p:extLst>
      <p:ext uri="{BB962C8B-B14F-4D97-AF65-F5344CB8AC3E}">
        <p14:creationId xmlns:p14="http://schemas.microsoft.com/office/powerpoint/2010/main" val="164299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33</a:t>
            </a:fld>
            <a:endParaRPr lang="en-US"/>
          </a:p>
        </p:txBody>
      </p:sp>
    </p:spTree>
    <p:extLst>
      <p:ext uri="{BB962C8B-B14F-4D97-AF65-F5344CB8AC3E}">
        <p14:creationId xmlns:p14="http://schemas.microsoft.com/office/powerpoint/2010/main" val="2914995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34</a:t>
            </a:fld>
            <a:endParaRPr lang="en-US"/>
          </a:p>
        </p:txBody>
      </p:sp>
    </p:spTree>
    <p:extLst>
      <p:ext uri="{BB962C8B-B14F-4D97-AF65-F5344CB8AC3E}">
        <p14:creationId xmlns:p14="http://schemas.microsoft.com/office/powerpoint/2010/main" val="3189240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35</a:t>
            </a:fld>
            <a:endParaRPr lang="en-US"/>
          </a:p>
        </p:txBody>
      </p:sp>
    </p:spTree>
    <p:extLst>
      <p:ext uri="{BB962C8B-B14F-4D97-AF65-F5344CB8AC3E}">
        <p14:creationId xmlns:p14="http://schemas.microsoft.com/office/powerpoint/2010/main" val="40384272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36</a:t>
            </a:fld>
            <a:endParaRPr lang="en-US"/>
          </a:p>
        </p:txBody>
      </p:sp>
    </p:spTree>
    <p:extLst>
      <p:ext uri="{BB962C8B-B14F-4D97-AF65-F5344CB8AC3E}">
        <p14:creationId xmlns:p14="http://schemas.microsoft.com/office/powerpoint/2010/main" val="4048603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37</a:t>
            </a:fld>
            <a:endParaRPr lang="en-US"/>
          </a:p>
        </p:txBody>
      </p:sp>
    </p:spTree>
    <p:extLst>
      <p:ext uri="{BB962C8B-B14F-4D97-AF65-F5344CB8AC3E}">
        <p14:creationId xmlns:p14="http://schemas.microsoft.com/office/powerpoint/2010/main" val="265421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38</a:t>
            </a:fld>
            <a:endParaRPr lang="en-US"/>
          </a:p>
        </p:txBody>
      </p:sp>
    </p:spTree>
    <p:extLst>
      <p:ext uri="{BB962C8B-B14F-4D97-AF65-F5344CB8AC3E}">
        <p14:creationId xmlns:p14="http://schemas.microsoft.com/office/powerpoint/2010/main" val="3832015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39</a:t>
            </a:fld>
            <a:endParaRPr lang="en-US"/>
          </a:p>
        </p:txBody>
      </p:sp>
    </p:spTree>
    <p:extLst>
      <p:ext uri="{BB962C8B-B14F-4D97-AF65-F5344CB8AC3E}">
        <p14:creationId xmlns:p14="http://schemas.microsoft.com/office/powerpoint/2010/main" val="139219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14633176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40</a:t>
            </a:fld>
            <a:endParaRPr lang="en-US"/>
          </a:p>
        </p:txBody>
      </p:sp>
    </p:spTree>
    <p:extLst>
      <p:ext uri="{BB962C8B-B14F-4D97-AF65-F5344CB8AC3E}">
        <p14:creationId xmlns:p14="http://schemas.microsoft.com/office/powerpoint/2010/main" val="1186397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41</a:t>
            </a:fld>
            <a:endParaRPr lang="en-US"/>
          </a:p>
        </p:txBody>
      </p:sp>
    </p:spTree>
    <p:extLst>
      <p:ext uri="{BB962C8B-B14F-4D97-AF65-F5344CB8AC3E}">
        <p14:creationId xmlns:p14="http://schemas.microsoft.com/office/powerpoint/2010/main" val="14359193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42</a:t>
            </a:fld>
            <a:endParaRPr lang="en-US"/>
          </a:p>
        </p:txBody>
      </p:sp>
    </p:spTree>
    <p:extLst>
      <p:ext uri="{BB962C8B-B14F-4D97-AF65-F5344CB8AC3E}">
        <p14:creationId xmlns:p14="http://schemas.microsoft.com/office/powerpoint/2010/main" val="5733509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43</a:t>
            </a:fld>
            <a:endParaRPr lang="en-US"/>
          </a:p>
        </p:txBody>
      </p:sp>
    </p:spTree>
    <p:extLst>
      <p:ext uri="{BB962C8B-B14F-4D97-AF65-F5344CB8AC3E}">
        <p14:creationId xmlns:p14="http://schemas.microsoft.com/office/powerpoint/2010/main" val="1465303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42889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305722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66472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831027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957622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6000" r="-6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a:t>THE LIFE OF CHRIST</a:t>
            </a:r>
          </a:p>
        </p:txBody>
      </p:sp>
    </p:spTree>
    <p:extLst>
      <p:ext uri="{BB962C8B-B14F-4D97-AF65-F5344CB8AC3E}">
        <p14:creationId xmlns:p14="http://schemas.microsoft.com/office/powerpoint/2010/main" val="375010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14:1 "Let not your heart be troubled; you believe in God, believe also in Me.  </a:t>
            </a:r>
            <a:r>
              <a:rPr lang="en-US" baseline="30000"/>
              <a:t>2</a:t>
            </a:r>
            <a:r>
              <a:rPr lang="en-US"/>
              <a:t> "In My Father's house are many mansions; if </a:t>
            </a:r>
            <a:r>
              <a:rPr lang="en-US" i="1"/>
              <a:t>it were </a:t>
            </a:r>
            <a:r>
              <a:rPr lang="en-US"/>
              <a:t>not </a:t>
            </a:r>
            <a:r>
              <a:rPr lang="en-US" i="1"/>
              <a:t>so, </a:t>
            </a:r>
            <a:r>
              <a:rPr lang="en-US"/>
              <a:t>I would have told you. I go to prepare a place for you.  </a:t>
            </a:r>
            <a:r>
              <a:rPr lang="en-US" baseline="30000"/>
              <a:t>3</a:t>
            </a:r>
            <a:r>
              <a:rPr lang="en-US"/>
              <a:t> "And if I go and prepare a place for you, I will come again and receive you to Myself; that where I am, </a:t>
            </a:r>
            <a:r>
              <a:rPr lang="en-US" i="1"/>
              <a:t>there </a:t>
            </a:r>
            <a:r>
              <a:rPr lang="en-US"/>
              <a:t>you may be also.   </a:t>
            </a:r>
          </a:p>
        </p:txBody>
      </p:sp>
    </p:spTree>
    <p:extLst>
      <p:ext uri="{BB962C8B-B14F-4D97-AF65-F5344CB8AC3E}">
        <p14:creationId xmlns:p14="http://schemas.microsoft.com/office/powerpoint/2010/main" val="2330472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27:51 Then, behold, the veil of the temple was torn in two from top to bottom; and the earth quaked, and the rocks were split,  </a:t>
            </a:r>
            <a:r>
              <a:rPr lang="en-US" baseline="30000"/>
              <a:t>52</a:t>
            </a:r>
            <a:r>
              <a:rPr lang="en-US"/>
              <a:t> and the graves were opened; and many bodies of the saints who had fallen asleep were raised;  </a:t>
            </a:r>
            <a:r>
              <a:rPr lang="en-US" baseline="30000"/>
              <a:t>53</a:t>
            </a:r>
            <a:r>
              <a:rPr lang="en-US"/>
              <a:t> and coming out of the graves after His resurrection, they went into the holy city and appeared to many.  </a:t>
            </a:r>
            <a:r>
              <a:rPr lang="en-US" baseline="30000"/>
              <a:t>54</a:t>
            </a:r>
            <a:r>
              <a:rPr lang="en-US"/>
              <a:t> So when the centurion and those with him, who were guarding Jesus, saw the earthquake and the things that had happened, they feared greatly, saying, "Truly this was the Son of God!"</a:t>
            </a:r>
          </a:p>
        </p:txBody>
      </p:sp>
    </p:spTree>
    <p:extLst>
      <p:ext uri="{BB962C8B-B14F-4D97-AF65-F5344CB8AC3E}">
        <p14:creationId xmlns:p14="http://schemas.microsoft.com/office/powerpoint/2010/main" val="1095556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962" y="0"/>
            <a:ext cx="5180076" cy="6858000"/>
          </a:xfrm>
          <a:prstGeom prst="rect">
            <a:avLst/>
          </a:prstGeom>
        </p:spPr>
      </p:pic>
    </p:spTree>
    <p:extLst>
      <p:ext uri="{BB962C8B-B14F-4D97-AF65-F5344CB8AC3E}">
        <p14:creationId xmlns:p14="http://schemas.microsoft.com/office/powerpoint/2010/main" val="1684453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“Certainly this was a righteous man!” (Lk. 23:47).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9" y="1066800"/>
            <a:ext cx="9144000" cy="5346173"/>
          </a:xfrm>
          <a:prstGeom prst="rect">
            <a:avLst/>
          </a:prstGeom>
        </p:spPr>
      </p:pic>
    </p:spTree>
    <p:extLst>
      <p:ext uri="{BB962C8B-B14F-4D97-AF65-F5344CB8AC3E}">
        <p14:creationId xmlns:p14="http://schemas.microsoft.com/office/powerpoint/2010/main" val="1153125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19:31 Therefore, because it was the Preparation </a:t>
            </a:r>
            <a:r>
              <a:rPr lang="en-US" i="1" dirty="0"/>
              <a:t>Day, </a:t>
            </a:r>
            <a:r>
              <a:rPr lang="en-US" dirty="0"/>
              <a:t>that the bodies should not remain on the cross on the Sabbath (for that Sabbath was a high day), the Jews asked Pilate that their legs might be broken, and </a:t>
            </a:r>
            <a:r>
              <a:rPr lang="en-US" i="1" dirty="0"/>
              <a:t>that </a:t>
            </a:r>
            <a:r>
              <a:rPr lang="en-US" dirty="0"/>
              <a:t>they might be taken away.  </a:t>
            </a:r>
            <a:r>
              <a:rPr lang="en-US" baseline="30000" dirty="0"/>
              <a:t>32</a:t>
            </a:r>
            <a:r>
              <a:rPr lang="en-US" dirty="0"/>
              <a:t> Then the soldiers came and broke the legs of the first and of the other who was crucified with Him.  </a:t>
            </a:r>
            <a:r>
              <a:rPr lang="en-US" baseline="30000" dirty="0"/>
              <a:t>33</a:t>
            </a:r>
            <a:r>
              <a:rPr lang="en-US" dirty="0"/>
              <a:t> But when they came to Jesus and saw that He was already dead, they did not break His legs.  </a:t>
            </a:r>
          </a:p>
        </p:txBody>
      </p:sp>
    </p:spTree>
    <p:extLst>
      <p:ext uri="{BB962C8B-B14F-4D97-AF65-F5344CB8AC3E}">
        <p14:creationId xmlns:p14="http://schemas.microsoft.com/office/powerpoint/2010/main" val="2227435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a:t>34</a:t>
            </a:r>
            <a:r>
              <a:rPr lang="en-US"/>
              <a:t> But one of the soldiers pierced His side with a spear, and immediately blood and water came out.  </a:t>
            </a:r>
            <a:r>
              <a:rPr lang="en-US" baseline="30000"/>
              <a:t>35</a:t>
            </a:r>
            <a:r>
              <a:rPr lang="en-US"/>
              <a:t> And he who has seen has testified, and his testimony is true; and he knows that he is telling the truth, so that you may believe.  </a:t>
            </a:r>
            <a:r>
              <a:rPr lang="en-US" baseline="30000"/>
              <a:t>36</a:t>
            </a:r>
            <a:r>
              <a:rPr lang="en-US"/>
              <a:t> For these things were done that the Scripture should be fulfilled, "Not </a:t>
            </a:r>
            <a:r>
              <a:rPr lang="en-US" i="1"/>
              <a:t>one </a:t>
            </a:r>
            <a:r>
              <a:rPr lang="en-US"/>
              <a:t>of His bones shall be broken."  </a:t>
            </a:r>
            <a:r>
              <a:rPr lang="en-US" baseline="30000"/>
              <a:t>37</a:t>
            </a:r>
            <a:r>
              <a:rPr lang="en-US"/>
              <a:t> And again another Scripture says, "They shall look on Him whom they pierced."</a:t>
            </a:r>
            <a:endParaRPr lang="en-US" dirty="0"/>
          </a:p>
        </p:txBody>
      </p:sp>
    </p:spTree>
    <p:extLst>
      <p:ext uri="{BB962C8B-B14F-4D97-AF65-F5344CB8AC3E}">
        <p14:creationId xmlns:p14="http://schemas.microsoft.com/office/powerpoint/2010/main" val="490267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76200" y="0"/>
            <a:ext cx="4425813" cy="609397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600" dirty="0"/>
              <a:t>They broke the two thieves’ legs first, but when they got to Jesus, He was already dead, so they did not break His legs. Just as the Passover lamb’s bones were not to be broken (Num. 9:12), neither was Jesus’ bones broken because He is our Passover (1 Cor. 5:7). Once again, this fulfilled a prophecy about Jesus (Ps. 34:20).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2013" y="76200"/>
            <a:ext cx="4649075" cy="5715000"/>
          </a:xfrm>
          <a:prstGeom prst="rect">
            <a:avLst/>
          </a:prstGeom>
        </p:spPr>
      </p:pic>
    </p:spTree>
    <p:extLst>
      <p:ext uri="{BB962C8B-B14F-4D97-AF65-F5344CB8AC3E}">
        <p14:creationId xmlns:p14="http://schemas.microsoft.com/office/powerpoint/2010/main" val="1449538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There are two possibilities that could produce what looked like water and blood. </a:t>
            </a:r>
          </a:p>
          <a:p>
            <a:r>
              <a:rPr lang="en-US" dirty="0"/>
              <a:t> </a:t>
            </a:r>
          </a:p>
          <a:p>
            <a:r>
              <a:rPr lang="en-US" dirty="0"/>
              <a:t>1. It is possible they pierced His bladder, which would cause urine and blood to flow out. While this would produce the effect of water and blood it seems unlikely he pierced His bladder since he would have to pierce Him with a downward motion, which would have been difficult with Jesus being elevated on the cross.</a:t>
            </a:r>
          </a:p>
          <a:p>
            <a:r>
              <a:rPr lang="en-US" dirty="0"/>
              <a:t> </a:t>
            </a:r>
          </a:p>
          <a:p>
            <a:r>
              <a:rPr lang="en-US" dirty="0"/>
              <a:t>2. Others believe he pierced Him through the ribs and broke the lining around the wall of the heart. </a:t>
            </a:r>
          </a:p>
        </p:txBody>
      </p:sp>
    </p:spTree>
    <p:extLst>
      <p:ext uri="{BB962C8B-B14F-4D97-AF65-F5344CB8AC3E}">
        <p14:creationId xmlns:p14="http://schemas.microsoft.com/office/powerpoint/2010/main" val="3527264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Mr. Halley notes: </a:t>
            </a:r>
          </a:p>
          <a:p>
            <a:r>
              <a:rPr lang="en-US"/>
              <a:t> </a:t>
            </a:r>
          </a:p>
          <a:p>
            <a:r>
              <a:rPr lang="en-US"/>
              <a:t>Some medical authorities have said that in the case of heart rupture, and in that case only, the blood collects in the pericardium, the lining around the wall of the heart, and divides into a sort of bloody clot and a watery serum.  If this is a fact, then the actual immediate physical cause of Jesus' death was heart rupture.  Under intense pain, and the pressure of his wildly raging blood, his heart burst open (Halley's Bible Handbook, p.549).</a:t>
            </a:r>
            <a:endParaRPr lang="en-US" dirty="0"/>
          </a:p>
        </p:txBody>
      </p:sp>
    </p:spTree>
    <p:extLst>
      <p:ext uri="{BB962C8B-B14F-4D97-AF65-F5344CB8AC3E}">
        <p14:creationId xmlns:p14="http://schemas.microsoft.com/office/powerpoint/2010/main" val="1558878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This watery fluid that would have come out of the wound first could have been a combination of serous pleural which is found in the membrane around the lungs, and pericardial fluid, which is secreted by the serous membrane on the pericardious sac on the outside of the heart (http://en.wikipedia.org/wiki/Pericardial_fluid).</a:t>
            </a:r>
          </a:p>
        </p:txBody>
      </p:sp>
    </p:spTree>
    <p:extLst>
      <p:ext uri="{BB962C8B-B14F-4D97-AF65-F5344CB8AC3E}">
        <p14:creationId xmlns:p14="http://schemas.microsoft.com/office/powerpoint/2010/main" val="305548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4050396"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19:28 After this, Jesus, knowing that all things were now accomplished, that the Scripture might be fulfilled, said, "I thirst!"  </a:t>
            </a:r>
            <a:r>
              <a:rPr lang="en-US" baseline="30000" dirty="0"/>
              <a:t>29</a:t>
            </a:r>
            <a:r>
              <a:rPr lang="en-US" dirty="0"/>
              <a:t> Now a vessel full of sour wine was sitting there; and they filled a sponge with sour wine, put </a:t>
            </a:r>
            <a:r>
              <a:rPr lang="en-US" i="1" dirty="0"/>
              <a:t>it </a:t>
            </a:r>
            <a:r>
              <a:rPr lang="en-US" dirty="0"/>
              <a:t>on hyssop, and put </a:t>
            </a:r>
            <a:r>
              <a:rPr lang="en-US" i="1" dirty="0"/>
              <a:t>it </a:t>
            </a:r>
            <a:r>
              <a:rPr lang="en-US" dirty="0"/>
              <a:t>to His mouth.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396" y="-7088"/>
            <a:ext cx="5070567" cy="6858000"/>
          </a:xfrm>
          <a:prstGeom prst="rect">
            <a:avLst/>
          </a:prstGeom>
        </p:spPr>
      </p:pic>
    </p:spTree>
    <p:extLst>
      <p:ext uri="{BB962C8B-B14F-4D97-AF65-F5344CB8AC3E}">
        <p14:creationId xmlns:p14="http://schemas.microsoft.com/office/powerpoint/2010/main" val="787224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19:38 After this, Joseph of Arimathea, being a disciple of Jesus, but secretly, for fear of the Jews, asked Pilate that he might take away the body of Jesus; and Pilate gave </a:t>
            </a:r>
            <a:r>
              <a:rPr lang="en-US" i="1"/>
              <a:t>him </a:t>
            </a:r>
            <a:r>
              <a:rPr lang="en-US"/>
              <a:t>permission. So he came and took the body of Jesus. </a:t>
            </a:r>
          </a:p>
        </p:txBody>
      </p:sp>
    </p:spTree>
    <p:extLst>
      <p:ext uri="{BB962C8B-B14F-4D97-AF65-F5344CB8AC3E}">
        <p14:creationId xmlns:p14="http://schemas.microsoft.com/office/powerpoint/2010/main" val="1949092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We can learn more details about this event by examining the four Gospels (Mt. 27:57ff; Mk. 15:42ff; Lk. 23:50ff; Jn. 19:38ff).</a:t>
            </a:r>
            <a:endParaRPr lang="en-US" dirty="0"/>
          </a:p>
        </p:txBody>
      </p:sp>
    </p:spTree>
    <p:extLst>
      <p:ext uri="{BB962C8B-B14F-4D97-AF65-F5344CB8AC3E}">
        <p14:creationId xmlns:p14="http://schemas.microsoft.com/office/powerpoint/2010/main" val="1227473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a:t>39</a:t>
            </a:r>
            <a:r>
              <a:rPr lang="en-US"/>
              <a:t> And Nicodemus, who at first came to Jesus by night, also came, bringing a mixture of myrrh and aloes, about a hundred pounds.  </a:t>
            </a:r>
            <a:r>
              <a:rPr lang="en-US" baseline="30000"/>
              <a:t>40</a:t>
            </a:r>
            <a:r>
              <a:rPr lang="en-US"/>
              <a:t> Then they took the body of Jesus, and bound it in strips of linen with the spices, as the custom of the Jews is to bury.</a:t>
            </a:r>
          </a:p>
        </p:txBody>
      </p:sp>
    </p:spTree>
    <p:extLst>
      <p:ext uri="{BB962C8B-B14F-4D97-AF65-F5344CB8AC3E}">
        <p14:creationId xmlns:p14="http://schemas.microsoft.com/office/powerpoint/2010/main" val="1863676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Myrrh </a:t>
            </a:r>
            <a:r>
              <a:rPr lang="en-US" dirty="0"/>
              <a:t>– An extract from a stiff-branched tree with white flowers and plum-like fruit. After myrrh was extracted from the wood, it soon hardened and was valued as an article of trade. It was used … in anointing oil (Ex. 30:23), and was used as perfume (Ps. 45:8; Prov. 7:17; Song 3:6), in purification rites for women (Esth. 2:12), as a gift for the infant Jesus (Matt. 2:11), and in embalming (John 19:39). According to the Gospel of Mark (15:23), the drink offered to Jesus before His crucifixion was “wine mingled with myrrh.” (Nelson’s New Illustrated Bible Dictionary, p. 2006).  </a:t>
            </a:r>
          </a:p>
        </p:txBody>
      </p:sp>
    </p:spTree>
    <p:extLst>
      <p:ext uri="{BB962C8B-B14F-4D97-AF65-F5344CB8AC3E}">
        <p14:creationId xmlns:p14="http://schemas.microsoft.com/office/powerpoint/2010/main" val="3005106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The other accounts say that Jesus was wrapped in fine linen </a:t>
            </a:r>
            <a:r>
              <a:rPr lang="en-US" i="1"/>
              <a:t>sidon </a:t>
            </a:r>
            <a:r>
              <a:rPr lang="en-US"/>
              <a:t>(Mt. 27:59; Mk. 15:46; Lk. 23:53), but John says His body was bound in strips of linen </a:t>
            </a:r>
            <a:r>
              <a:rPr lang="en-US" i="1"/>
              <a:t>othonion </a:t>
            </a:r>
            <a:r>
              <a:rPr lang="en-US"/>
              <a:t>with the spices.</a:t>
            </a:r>
            <a:endParaRPr lang="en-US" dirty="0"/>
          </a:p>
        </p:txBody>
      </p:sp>
    </p:spTree>
    <p:extLst>
      <p:ext uri="{BB962C8B-B14F-4D97-AF65-F5344CB8AC3E}">
        <p14:creationId xmlns:p14="http://schemas.microsoft.com/office/powerpoint/2010/main" val="1123442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Mr. Gower states:</a:t>
            </a:r>
          </a:p>
          <a:p>
            <a:r>
              <a:rPr lang="en-US"/>
              <a:t> </a:t>
            </a:r>
          </a:p>
          <a:p>
            <a:r>
              <a:rPr lang="en-US"/>
              <a:t>Exceptionally, a body was covered in spices and in paste, and these were tied to the body by layers of white “roller bandage.” The paste hardened and impregnated the bandages until a hard preservative mound or cocoon was formed about the body (The New Manners &amp; Customs of Bible Times,  p.73). </a:t>
            </a:r>
          </a:p>
        </p:txBody>
      </p:sp>
    </p:spTree>
    <p:extLst>
      <p:ext uri="{BB962C8B-B14F-4D97-AF65-F5344CB8AC3E}">
        <p14:creationId xmlns:p14="http://schemas.microsoft.com/office/powerpoint/2010/main" val="2385805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It only mentions the strips of linen </a:t>
            </a:r>
            <a:r>
              <a:rPr lang="en-US" i="1"/>
              <a:t>othonion </a:t>
            </a:r>
            <a:r>
              <a:rPr lang="en-US"/>
              <a:t>and the cloth handkerchief being His grave clothes (Lk. 24:12; Jn. 20:5-7).</a:t>
            </a:r>
          </a:p>
        </p:txBody>
      </p:sp>
    </p:spTree>
    <p:extLst>
      <p:ext uri="{BB962C8B-B14F-4D97-AF65-F5344CB8AC3E}">
        <p14:creationId xmlns:p14="http://schemas.microsoft.com/office/powerpoint/2010/main" val="1733941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a:t>41</a:t>
            </a:r>
            <a:r>
              <a:rPr lang="en-US"/>
              <a:t> Now in the place where He was crucified there was a garden, and in the garden a new tomb in which no one had yet been laid.  </a:t>
            </a:r>
            <a:r>
              <a:rPr lang="en-US" baseline="30000"/>
              <a:t>42</a:t>
            </a:r>
            <a:r>
              <a:rPr lang="en-US"/>
              <a:t> So there they laid Jesus, because of the Jews' Preparation </a:t>
            </a:r>
            <a:r>
              <a:rPr lang="en-US" i="1"/>
              <a:t>Day, </a:t>
            </a:r>
            <a:r>
              <a:rPr lang="en-US"/>
              <a:t>for the tomb was nearby.</a:t>
            </a:r>
          </a:p>
        </p:txBody>
      </p:sp>
    </p:spTree>
    <p:extLst>
      <p:ext uri="{BB962C8B-B14F-4D97-AF65-F5344CB8AC3E}">
        <p14:creationId xmlns:p14="http://schemas.microsoft.com/office/powerpoint/2010/main" val="1961287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“And they made His grave with the wicked -- But with the rich at His death” (Isa. 53:9).</a:t>
            </a:r>
            <a:endParaRPr lang="en-US" dirty="0"/>
          </a:p>
        </p:txBody>
      </p:sp>
    </p:spTree>
    <p:extLst>
      <p:ext uri="{BB962C8B-B14F-4D97-AF65-F5344CB8AC3E}">
        <p14:creationId xmlns:p14="http://schemas.microsoft.com/office/powerpoint/2010/main" val="2376471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Isaiah 53:9 They intended to bury him with criminals,</a:t>
            </a:r>
            <a:r>
              <a:rPr lang="en-US" baseline="30000"/>
              <a:t>25 </a:t>
            </a:r>
            <a:r>
              <a:rPr lang="en-US"/>
              <a:t>but he ended up in a rich man's tomb	</a:t>
            </a:r>
          </a:p>
          <a:p>
            <a:r>
              <a:rPr lang="en-US"/>
              <a:t> </a:t>
            </a:r>
          </a:p>
        </p:txBody>
      </p:sp>
    </p:spTree>
    <p:extLst>
      <p:ext uri="{BB962C8B-B14F-4D97-AF65-F5344CB8AC3E}">
        <p14:creationId xmlns:p14="http://schemas.microsoft.com/office/powerpoint/2010/main" val="3820294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Psalm 22:15  My strength is dried up like a potsherd, And My tongue clings to My jaws; You have brought Me to the dust of death.</a:t>
            </a:r>
          </a:p>
          <a:p>
            <a:endParaRPr lang="en-US" dirty="0"/>
          </a:p>
          <a:p>
            <a:r>
              <a:rPr lang="en-US" dirty="0"/>
              <a:t>Psalm 69:21 They also gave me gall for my food, And for my thirst they gave me vinegar to drink. </a:t>
            </a:r>
          </a:p>
        </p:txBody>
      </p:sp>
    </p:spTree>
    <p:extLst>
      <p:ext uri="{BB962C8B-B14F-4D97-AF65-F5344CB8AC3E}">
        <p14:creationId xmlns:p14="http://schemas.microsoft.com/office/powerpoint/2010/main" val="1139070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27:59 When Joseph had taken the body, he wrapped it in a clean linen cloth,  </a:t>
            </a:r>
            <a:r>
              <a:rPr lang="en-US" baseline="30000"/>
              <a:t>60</a:t>
            </a:r>
            <a:r>
              <a:rPr lang="en-US"/>
              <a:t> and laid it in his new tomb which he had hewn out of the rock; and he rolled a large stone against the door of the tomb, and departed.  </a:t>
            </a:r>
            <a:r>
              <a:rPr lang="en-US" baseline="30000"/>
              <a:t>61</a:t>
            </a:r>
            <a:r>
              <a:rPr lang="en-US"/>
              <a:t>And Mary Magdalene was there, and the other Mary, sitting opposite the tomb. </a:t>
            </a:r>
          </a:p>
        </p:txBody>
      </p:sp>
    </p:spTree>
    <p:extLst>
      <p:ext uri="{BB962C8B-B14F-4D97-AF65-F5344CB8AC3E}">
        <p14:creationId xmlns:p14="http://schemas.microsoft.com/office/powerpoint/2010/main" val="3569160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While there were other women there (Lk. 23:55), including a woman named Joanna (Lk. 24:10), Matthew only mentions two women named Mary. Not only did they see where the tomb was, they saw how Jesus’ body was laid (Mk. 15:47; Lk. 23:55).</a:t>
            </a:r>
            <a:endParaRPr lang="en-US" dirty="0"/>
          </a:p>
        </p:txBody>
      </p:sp>
    </p:spTree>
    <p:extLst>
      <p:ext uri="{BB962C8B-B14F-4D97-AF65-F5344CB8AC3E}">
        <p14:creationId xmlns:p14="http://schemas.microsoft.com/office/powerpoint/2010/main" val="2544020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27:62 On the next day, which followed the Day of Preparation, the chief priests and Pharisees gathered together to Pilate,  </a:t>
            </a:r>
            <a:r>
              <a:rPr lang="en-US" baseline="30000"/>
              <a:t>63</a:t>
            </a:r>
            <a:r>
              <a:rPr lang="en-US"/>
              <a:t> saying, "Sir, we remember, while He was still alive, how that deceiver said, 'After three days I will rise.'  </a:t>
            </a:r>
            <a:r>
              <a:rPr lang="en-US" baseline="30000"/>
              <a:t>64</a:t>
            </a:r>
            <a:r>
              <a:rPr lang="en-US"/>
              <a:t> "Therefore command that the tomb be made secure until the third day, lest His disciples come by night and steal Him </a:t>
            </a:r>
            <a:r>
              <a:rPr lang="en-US" i="1"/>
              <a:t>away, </a:t>
            </a:r>
            <a:r>
              <a:rPr lang="en-US"/>
              <a:t>and say to the people, 'He has risen from the dead.' So the last deception will be worse than the first."  </a:t>
            </a:r>
            <a:r>
              <a:rPr lang="en-US" baseline="30000"/>
              <a:t>65</a:t>
            </a:r>
            <a:r>
              <a:rPr lang="en-US"/>
              <a:t> Pilate said to them, "You have a guard; go your way, make </a:t>
            </a:r>
            <a:r>
              <a:rPr lang="en-US" i="1"/>
              <a:t>it </a:t>
            </a:r>
            <a:r>
              <a:rPr lang="en-US"/>
              <a:t>as secure as you know how."  </a:t>
            </a:r>
            <a:r>
              <a:rPr lang="en-US" baseline="30000"/>
              <a:t>66</a:t>
            </a:r>
            <a:r>
              <a:rPr lang="en-US"/>
              <a:t> So they went and made the tomb secure, sealing the stone and setting the guard.  </a:t>
            </a:r>
          </a:p>
        </p:txBody>
      </p:sp>
    </p:spTree>
    <p:extLst>
      <p:ext uri="{BB962C8B-B14F-4D97-AF65-F5344CB8AC3E}">
        <p14:creationId xmlns:p14="http://schemas.microsoft.com/office/powerpoint/2010/main" val="2831579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370835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Mr. </a:t>
            </a:r>
            <a:r>
              <a:rPr lang="en-US" dirty="0" err="1"/>
              <a:t>Leeper</a:t>
            </a:r>
            <a:r>
              <a:rPr lang="en-US" dirty="0"/>
              <a:t> writes:</a:t>
            </a:r>
          </a:p>
          <a:p>
            <a:r>
              <a:rPr lang="en-US" dirty="0"/>
              <a:t> </a:t>
            </a:r>
          </a:p>
          <a:p>
            <a:r>
              <a:rPr lang="en-US" dirty="0"/>
              <a:t>The sealing would have been accomplished by placing a large piece of clay at the joint of the stone and the wall.  An official insignia of</a:t>
            </a:r>
          </a:p>
          <a:p>
            <a:r>
              <a:rPr lang="en-US" dirty="0"/>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8350" y="152400"/>
            <a:ext cx="5432106" cy="3850005"/>
          </a:xfrm>
          <a:prstGeom prst="rect">
            <a:avLst/>
          </a:prstGeom>
        </p:spPr>
      </p:pic>
      <p:sp>
        <p:nvSpPr>
          <p:cNvPr id="4" name="Text Box 2"/>
          <p:cNvSpPr txBox="1">
            <a:spLocks noChangeArrowheads="1"/>
          </p:cNvSpPr>
          <p:nvPr/>
        </p:nvSpPr>
        <p:spPr bwMode="auto">
          <a:xfrm>
            <a:off x="0" y="4267200"/>
            <a:ext cx="9140456"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some type would have been pressed into the soft clay leaving an imprint which could not be duplicated.  The clay would then have hardened, providing a seal that would be broken if the stone were moved.</a:t>
            </a:r>
          </a:p>
        </p:txBody>
      </p:sp>
    </p:spTree>
    <p:extLst>
      <p:ext uri="{BB962C8B-B14F-4D97-AF65-F5344CB8AC3E}">
        <p14:creationId xmlns:p14="http://schemas.microsoft.com/office/powerpoint/2010/main" val="1179054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Sealing the tomb would serve a threefold purpose.  First, there would be evidence if anyone moved the stone.  This would prevent someone from removing the body and then claiming he had been raised.  Second, it would provide a guard of Roman soldiers to ensure no one could tamper with the tomb.  Third, because it was a criminal offense to break a Roman seal, it would serve as an effective deterrent to anyone inclined to steal the body. Getting caught in the attempt would mean time in prison if not worse (Wayne D. Leeper, Prelude to Glory, p. 171). </a:t>
            </a:r>
            <a:endParaRPr lang="en-US" dirty="0"/>
          </a:p>
        </p:txBody>
      </p:sp>
    </p:spTree>
    <p:extLst>
      <p:ext uri="{BB962C8B-B14F-4D97-AF65-F5344CB8AC3E}">
        <p14:creationId xmlns:p14="http://schemas.microsoft.com/office/powerpoint/2010/main" val="3191022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Lk. 23:56 Then they returned and prepared spices and fragrant oils. And they rested on the Sabbath according to the commandment.</a:t>
            </a:r>
          </a:p>
          <a:p>
            <a:r>
              <a:rPr lang="en-US"/>
              <a:t> </a:t>
            </a:r>
          </a:p>
        </p:txBody>
      </p:sp>
    </p:spTree>
    <p:extLst>
      <p:ext uri="{BB962C8B-B14F-4D97-AF65-F5344CB8AC3E}">
        <p14:creationId xmlns:p14="http://schemas.microsoft.com/office/powerpoint/2010/main" val="1713321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spTree>
    <p:extLst>
      <p:ext uri="{BB962C8B-B14F-4D97-AF65-F5344CB8AC3E}">
        <p14:creationId xmlns:p14="http://schemas.microsoft.com/office/powerpoint/2010/main" val="1092359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spTree>
    <p:extLst>
      <p:ext uri="{BB962C8B-B14F-4D97-AF65-F5344CB8AC3E}">
        <p14:creationId xmlns:p14="http://schemas.microsoft.com/office/powerpoint/2010/main" val="1867702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spTree>
    <p:extLst>
      <p:ext uri="{BB962C8B-B14F-4D97-AF65-F5344CB8AC3E}">
        <p14:creationId xmlns:p14="http://schemas.microsoft.com/office/powerpoint/2010/main" val="1348924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spTree>
    <p:extLst>
      <p:ext uri="{BB962C8B-B14F-4D97-AF65-F5344CB8AC3E}">
        <p14:creationId xmlns:p14="http://schemas.microsoft.com/office/powerpoint/2010/main" val="1091118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Hyssop is a species of marjoram and a member of the mint family. Hyssop was an aromatic shrub under one meter (three feet) tall with clusters of yellow flowers. It grew in rocky crevices and was cultivated on terraced walls. … (1 Kin.4:33). Bunches of hyssop were used to sprinkle blood on the doorposts in Egypt (Ex. 12:22), and in purification ceremonies (Lev. 14:4, 6, 51-52). David mentioned it as an instrument of inner cleansing (Ps. 51:7) (Nelson’s New Illustrated Bible Dictionary p. 1005).</a:t>
            </a:r>
            <a:endParaRPr lang="en-US" dirty="0"/>
          </a:p>
        </p:txBody>
      </p:sp>
    </p:spTree>
    <p:extLst>
      <p:ext uri="{BB962C8B-B14F-4D97-AF65-F5344CB8AC3E}">
        <p14:creationId xmlns:p14="http://schemas.microsoft.com/office/powerpoint/2010/main" val="2736277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spTree>
    <p:extLst>
      <p:ext uri="{BB962C8B-B14F-4D97-AF65-F5344CB8AC3E}">
        <p14:creationId xmlns:p14="http://schemas.microsoft.com/office/powerpoint/2010/main" val="3957883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spTree>
    <p:extLst>
      <p:ext uri="{BB962C8B-B14F-4D97-AF65-F5344CB8AC3E}">
        <p14:creationId xmlns:p14="http://schemas.microsoft.com/office/powerpoint/2010/main" val="4166072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spTree>
    <p:extLst>
      <p:ext uri="{BB962C8B-B14F-4D97-AF65-F5344CB8AC3E}">
        <p14:creationId xmlns:p14="http://schemas.microsoft.com/office/powerpoint/2010/main" val="2696238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spTree>
    <p:extLst>
      <p:ext uri="{BB962C8B-B14F-4D97-AF65-F5344CB8AC3E}">
        <p14:creationId xmlns:p14="http://schemas.microsoft.com/office/powerpoint/2010/main" val="63345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Both Matthew and Mark call it a reed (Mt. 27:48; Mk. 15:36), but John tells us what kind of reed it was.</a:t>
            </a:r>
          </a:p>
        </p:txBody>
      </p:sp>
    </p:spTree>
    <p:extLst>
      <p:ext uri="{BB962C8B-B14F-4D97-AF65-F5344CB8AC3E}">
        <p14:creationId xmlns:p14="http://schemas.microsoft.com/office/powerpoint/2010/main" val="3552789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19:30 So when Jesus had received the sour wine, He said, "It is finished!" And bowing His head, He gave up His spirit.</a:t>
            </a:r>
          </a:p>
          <a:p>
            <a:r>
              <a:rPr lang="en-US"/>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2758"/>
            <a:ext cx="9144000" cy="3872484"/>
          </a:xfrm>
          <a:prstGeom prst="rect">
            <a:avLst/>
          </a:prstGeom>
        </p:spPr>
      </p:pic>
    </p:spTree>
    <p:extLst>
      <p:ext uri="{BB962C8B-B14F-4D97-AF65-F5344CB8AC3E}">
        <p14:creationId xmlns:p14="http://schemas.microsoft.com/office/powerpoint/2010/main" val="3542748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Luke 24:44 "These are the words which I spoke to you while I was still with you, that all things must be fulfilled which were written in the Law of Moses and the Prophets and the Psalms concerning Me."  45 And He opened their understanding, that they might comprehend the Scriptures.  46 Then He said to them, "Thus it is written, and thus it was necessary for the Christ to suffer and to rise from the dead the third day,  47 "and that repentance and remission of sins should be preached in His name to all nations, beginning at Jerusalem.  48 "And you are witnesses of these things.</a:t>
            </a:r>
            <a:endParaRPr lang="en-US" dirty="0"/>
          </a:p>
        </p:txBody>
      </p:sp>
    </p:spTree>
    <p:extLst>
      <p:ext uri="{BB962C8B-B14F-4D97-AF65-F5344CB8AC3E}">
        <p14:creationId xmlns:p14="http://schemas.microsoft.com/office/powerpoint/2010/main" val="381211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4312477"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23: </a:t>
            </a:r>
            <a:r>
              <a:rPr lang="en-US" baseline="30000" dirty="0"/>
              <a:t>46</a:t>
            </a:r>
            <a:r>
              <a:rPr lang="en-US" dirty="0"/>
              <a:t> And when Jesus had cried out with a loud voice, He said, "Father, 'into Your hands I commit My spirit.' " Having said this, He breathed His last.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477" y="-10633"/>
            <a:ext cx="4812030" cy="6858000"/>
          </a:xfrm>
          <a:prstGeom prst="rect">
            <a:avLst/>
          </a:prstGeom>
        </p:spPr>
      </p:pic>
    </p:spTree>
    <p:extLst>
      <p:ext uri="{BB962C8B-B14F-4D97-AF65-F5344CB8AC3E}">
        <p14:creationId xmlns:p14="http://schemas.microsoft.com/office/powerpoint/2010/main" val="77882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10:17 "Therefore My Father loves Me, because I lay down My life that I may take it again.  </a:t>
            </a:r>
            <a:r>
              <a:rPr lang="en-US" baseline="30000"/>
              <a:t>18</a:t>
            </a:r>
            <a:r>
              <a:rPr lang="en-US"/>
              <a:t> "No one takes it from Me, but I lay it down of Myself. I have power to lay it down, and I have power to take it again. This command I have received from My Father."</a:t>
            </a:r>
          </a:p>
          <a:p>
            <a:r>
              <a:rPr lang="en-US"/>
              <a:t> </a:t>
            </a:r>
          </a:p>
        </p:txBody>
      </p:sp>
    </p:spTree>
    <p:extLst>
      <p:ext uri="{BB962C8B-B14F-4D97-AF65-F5344CB8AC3E}">
        <p14:creationId xmlns:p14="http://schemas.microsoft.com/office/powerpoint/2010/main" val="153447131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2471</TotalTime>
  <Words>1181</Words>
  <Application>Microsoft Office PowerPoint</Application>
  <PresentationFormat>On-screen Show (4:3)</PresentationFormat>
  <Paragraphs>95</Paragraphs>
  <Slides>43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74</cp:revision>
  <dcterms:created xsi:type="dcterms:W3CDTF">2006-12-19T00:50:39Z</dcterms:created>
  <dcterms:modified xsi:type="dcterms:W3CDTF">2016-12-04T04:59:20Z</dcterms:modified>
</cp:coreProperties>
</file>